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notesSlides/notesSlide1.xml" ContentType="application/vnd.openxmlformats-officedocument.presentationml.notesSlide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omments/comment7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ppt/comments/comment11.xml" ContentType="application/vnd.openxmlformats-officedocument.presentationml.comments+xml"/>
  <Override PartName="/ppt/comments/comment12.xml" ContentType="application/vnd.openxmlformats-officedocument.presentationml.comments+xml"/>
  <Override PartName="/ppt/comments/comment13.xml" ContentType="application/vnd.openxmlformats-officedocument.presentationml.comments+xml"/>
  <Override PartName="/ppt/comments/comment14.xml" ContentType="application/vnd.openxmlformats-officedocument.presentationml.comments+xml"/>
  <Override PartName="/ppt/comments/comment15.xml" ContentType="application/vnd.openxmlformats-officedocument.presentationml.comments+xml"/>
  <Override PartName="/ppt/comments/comment16.xml" ContentType="application/vnd.openxmlformats-officedocument.presentationml.comments+xml"/>
  <Override PartName="/ppt/comments/comment17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18.xml" ContentType="application/vnd.openxmlformats-officedocument.presentationml.comments+xml"/>
  <Override PartName="/ppt/comments/comment19.xml" ContentType="application/vnd.openxmlformats-officedocument.presentationml.comments+xml"/>
  <Override PartName="/ppt/comments/comment20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3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71" r:id="rId11"/>
    <p:sldId id="274" r:id="rId12"/>
    <p:sldId id="275" r:id="rId13"/>
    <p:sldId id="284" r:id="rId14"/>
    <p:sldId id="276" r:id="rId15"/>
    <p:sldId id="277" r:id="rId16"/>
    <p:sldId id="278" r:id="rId17"/>
    <p:sldId id="264" r:id="rId18"/>
    <p:sldId id="266" r:id="rId19"/>
    <p:sldId id="268" r:id="rId20"/>
    <p:sldId id="270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ody, Dustin" initials="MD" lastIdx="47" clrIdx="0">
    <p:extLst>
      <p:ext uri="{19B8F6BF-5375-455C-9EA6-DF929625EA0E}">
        <p15:presenceInfo xmlns:p15="http://schemas.microsoft.com/office/powerpoint/2012/main" userId="S-1-5-21-1908027396-2059629336-315576832-476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83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3:01:46.928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5:19:32.968" idx="22">
    <p:pos x="3920" y="2234"/>
    <p:text>a limited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19:46.677" idx="23">
    <p:pos x="4713" y="3273"/>
    <p:text>Hash based signatures are based on well-understood assumptions on hash functions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5:20:17.875" idx="24">
    <p:pos x="2395" y="1616"/>
    <p:text>versions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20:24.080" idx="25">
    <p:pos x="4770" y="1616"/>
    <p:text>signatures were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20:43.065" idx="26">
    <p:pos x="2107" y="2669"/>
    <p:text>schemes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5:21:06.688" idx="27">
    <p:pos x="2142" y="1588"/>
    <p:text>of the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21:16.912" idx="28">
    <p:pos x="5437" y="1588"/>
    <p:text>has a key length of millions of bits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21:45.684" idx="29">
    <p:pos x="2522" y="2156"/>
    <p:text>remove 'like RSA nd DH'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22:00.861" idx="30">
    <p:pos x="2297" y="2311"/>
    <p:text>The security has stood the test of time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22:27.422" idx="31">
    <p:pos x="822" y="2522"/>
    <p:text>Some optimized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22:47.458" idx="32">
    <p:pos x="4980" y="2522"/>
    <p:text>key size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5:23:29.699" idx="33">
    <p:pos x="4699" y="3056"/>
    <p:text>have considered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23:44.826" idx="34">
    <p:pos x="3287" y="3526"/>
    <p:text>rapidly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1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5:23:58.914" idx="35">
    <p:pos x="1735" y="1040"/>
    <p:text>remove three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1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5:24:37.080" idx="36">
    <p:pos x="2901" y="1040"/>
    <p:text>the quantum era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24:49.459" idx="37">
    <p:pos x="4847" y="337"/>
    <p:text>Challenges on Starting up?  I'm not quite sure what you want to say here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25:21.389" idx="38">
    <p:pos x="3632" y="1939"/>
    <p:text>estimate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1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5:25:43.622" idx="39">
    <p:pos x="1798" y="1391"/>
    <p:text>have been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1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5:26:19.758" idx="40">
    <p:pos x="2761" y="1377"/>
    <p:text>in its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26:34.178" idx="41">
    <p:pos x="2866" y="1566"/>
    <p:text>has a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26:44.100" idx="42">
    <p:pos x="5184" y="1566"/>
    <p:text>signatures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26:57.553" idx="43">
    <p:pos x="2950" y="1756"/>
    <p:text>I'd suggest may not be from the same family  (cuz maybe they will end up being this way)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1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5:27:36.798" idx="44">
    <p:pos x="3533" y="358"/>
    <p:text>Industry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27:54.169" idx="45">
    <p:pos x="4172" y="2164"/>
    <p:text>many resources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1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5:28:18.350" idx="46">
    <p:pos x="4039" y="1040"/>
    <p:text>go from the research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3:12:12.279" idx="2">
    <p:pos x="2086" y="2676"/>
    <p:text>Moving Forward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2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5:29:05.077" idx="47">
    <p:pos x="4833" y="1300"/>
    <p:text>threats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3:14:10.325" idx="3">
    <p:pos x="2908" y="225"/>
    <p:text>40 Year Anniversary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3:15:31.024" idx="4">
    <p:pos x="2543" y="2164"/>
    <p:text>This phrase doesn't sound right.  I'm not sure what you are wanting to say.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4:34:13.923" idx="5">
    <p:pos x="5114" y="941"/>
    <p:text>maybe something like....."changed what we believe about the hardness of ....."</p:text>
    <p:extLst>
      <p:ext uri="{C676402C-5697-4E1C-873F-D02D1690AC5C}">
        <p15:threadingInfo xmlns:p15="http://schemas.microsoft.com/office/powerpoint/2012/main" timeZoneBias="300"/>
      </p:ext>
    </p:extLst>
  </p:cm>
  <p:cm authorId="1" dt="2015-12-02T14:34:45.778" idx="6">
    <p:pos x="4903" y="1447"/>
    <p:text>same scale of complexity</p:text>
    <p:extLst>
      <p:ext uri="{C676402C-5697-4E1C-873F-D02D1690AC5C}">
        <p15:threadingInfo xmlns:p15="http://schemas.microsoft.com/office/powerpoint/2012/main" timeZoneBias="300"/>
      </p:ext>
    </p:extLst>
  </p:cm>
  <p:cm authorId="1" dt="2015-12-02T14:35:04.255" idx="7">
    <p:pos x="5036" y="1791"/>
    <p:text>since the 1980s</p:text>
    <p:extLst>
      <p:ext uri="{C676402C-5697-4E1C-873F-D02D1690AC5C}">
        <p15:threadingInfo xmlns:p15="http://schemas.microsoft.com/office/powerpoint/2012/main" timeZoneBias="300"/>
      </p:ext>
    </p:extLst>
  </p:cm>
  <p:cm authorId="1" dt="2015-12-02T14:35:15.455" idx="8">
    <p:pos x="2810" y="1995"/>
    <p:text>with quantum resistant</p:text>
    <p:extLst>
      <p:ext uri="{C676402C-5697-4E1C-873F-D02D1690AC5C}">
        <p15:threadingInfo xmlns:p15="http://schemas.microsoft.com/office/powerpoint/2012/main" timeZoneBias="300"/>
      </p:ext>
    </p:extLst>
  </p:cm>
  <p:cm authorId="1" dt="2015-12-02T14:35:44.456" idx="9">
    <p:pos x="4889" y="3035"/>
    <p:text>in a quantum era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4:47:33.051" idx="10">
    <p:pos x="2971" y="2655"/>
    <p:text>purposes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5:13:58.219" idx="11">
    <p:pos x="1314" y="337"/>
    <p:text>Moving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5:14:54.454" idx="12">
    <p:pos x="2494" y="1187"/>
    <p:text>Z[X]/(X^n-1)  ...that is, maybe put in parentheses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15:28.578" idx="13">
    <p:pos x="4826" y="1503"/>
    <p:text>delete 'the'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15:40.828" idx="14">
    <p:pos x="2943" y="1693"/>
    <p:text>circulant matrices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16:16.078" idx="15">
    <p:pos x="2578" y="3899"/>
    <p:text>comparable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16:28.422" idx="16">
    <p:pos x="4727" y="3547"/>
    <p:text>At the same security strenth, the key size is larger than that of RSA, but it is manageable</p:text>
    <p:extLst>
      <p:ext uri="{C676402C-5697-4E1C-873F-D02D1690AC5C}">
        <p15:threadingInfo xmlns:p15="http://schemas.microsoft.com/office/powerpoint/2012/main" timeZoneBias="300"/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2-02T15:17:04.916" idx="17">
    <p:pos x="2992" y="1040"/>
    <p:text>have been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17:15.438" idx="18">
    <p:pos x="1770" y="1187"/>
    <p:text>lattices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17:44.610" idx="19">
    <p:pos x="5423" y="3063"/>
    <p:text>Early proposed lattice based signature schemes (like the first version of NTRUsign) were found vulnerable to attacks.  The improved proposals are relatively new (2012-2015)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18:41.568" idx="20">
    <p:pos x="1285" y="3561"/>
    <p:text>Lattices have been</p:text>
    <p:extLst>
      <p:ext uri="{C676402C-5697-4E1C-873F-D02D1690AC5C}">
        <p15:threadingInfo xmlns:p15="http://schemas.microsoft.com/office/powerpoint/2012/main" timeZoneBias="300"/>
      </p:ext>
    </p:extLst>
  </p:cm>
  <p:cm authorId="1" dt="2015-12-02T15:18:57.709" idx="21">
    <p:pos x="4671" y="3751"/>
    <p:text>signatures</p:text>
    <p:extLst>
      <p:ext uri="{C676402C-5697-4E1C-873F-D02D1690AC5C}">
        <p15:threadingInfo xmlns:p15="http://schemas.microsoft.com/office/powerpoint/2012/main" timeZoneBias="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0BA2C-3457-4551-9DF5-76D1FD955323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6C1B8-A5DE-489A-8875-1EEC7D6D5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17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2326D-AF43-41DB-BA8E-361731D219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2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6C1B8-A5DE-489A-8875-1EEC7D6D5D5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624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Change buying in to involvement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6C1B8-A5DE-489A-8875-1EEC7D6D5D5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55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2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327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5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8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4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58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79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0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18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63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2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92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Challenges in Post Quantum Cryptography Standardization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(Lily) Lidong Chen</a:t>
            </a:r>
          </a:p>
          <a:p>
            <a:r>
              <a:rPr lang="en-US" sz="2400" dirty="0" smtClean="0"/>
              <a:t>National Institute of Standards and Technology</a:t>
            </a:r>
          </a:p>
          <a:p>
            <a:r>
              <a:rPr lang="en-US" sz="2400" dirty="0" smtClean="0"/>
              <a:t>USA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368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NTRUencrypt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It is typically described using the ring of convolution polynomials</a:t>
            </a:r>
          </a:p>
          <a:p>
            <a:pPr lvl="1"/>
            <a:r>
              <a:rPr lang="en-US" dirty="0"/>
              <a:t>Polynomial ring R = Z[X]/X</a:t>
            </a:r>
            <a:r>
              <a:rPr lang="en-US" baseline="30000" dirty="0"/>
              <a:t>n</a:t>
            </a:r>
            <a:r>
              <a:rPr lang="en-US" dirty="0"/>
              <a:t>-1, where each element is an n-1 degree polynomial over Z</a:t>
            </a:r>
          </a:p>
          <a:p>
            <a:r>
              <a:rPr lang="en-US" dirty="0"/>
              <a:t>Convolution products of polynomials can also be expressed as the multiplication with a circulate matrix</a:t>
            </a:r>
          </a:p>
          <a:p>
            <a:pPr lvl="1"/>
            <a:r>
              <a:rPr lang="en-US" dirty="0"/>
              <a:t>It is possible to describe NTRU using lattices </a:t>
            </a:r>
          </a:p>
          <a:p>
            <a:pPr lvl="1"/>
            <a:r>
              <a:rPr lang="en-US" dirty="0"/>
              <a:t>Its security is </a:t>
            </a:r>
            <a:r>
              <a:rPr lang="en-US" dirty="0">
                <a:solidFill>
                  <a:srgbClr val="FF0000"/>
                </a:solidFill>
              </a:rPr>
              <a:t>related to </a:t>
            </a:r>
            <a:r>
              <a:rPr lang="en-US" dirty="0"/>
              <a:t>the hardness of lattice problems in a very special class of </a:t>
            </a:r>
            <a:r>
              <a:rPr lang="en-US" dirty="0" smtClean="0"/>
              <a:t>lattices</a:t>
            </a:r>
          </a:p>
          <a:p>
            <a:r>
              <a:rPr lang="en-US" dirty="0" err="1" smtClean="0"/>
              <a:t>NTRUencrypt</a:t>
            </a:r>
            <a:r>
              <a:rPr lang="en-US" dirty="0" smtClean="0"/>
              <a:t> has been standardized in</a:t>
            </a:r>
          </a:p>
          <a:p>
            <a:pPr lvl="1"/>
            <a:r>
              <a:rPr lang="en-US" dirty="0" smtClean="0"/>
              <a:t>IEEE P1363.1 -2008</a:t>
            </a:r>
          </a:p>
          <a:p>
            <a:pPr lvl="1"/>
            <a:r>
              <a:rPr lang="en-US" dirty="0" smtClean="0"/>
              <a:t>ANSI X9.98 - 2010</a:t>
            </a:r>
          </a:p>
          <a:p>
            <a:r>
              <a:rPr lang="en-US" dirty="0" err="1" smtClean="0"/>
              <a:t>NTRUencrypt</a:t>
            </a:r>
            <a:r>
              <a:rPr lang="en-US" dirty="0" smtClean="0"/>
              <a:t> has been introduced in IETF </a:t>
            </a:r>
          </a:p>
          <a:p>
            <a:pPr lvl="1"/>
            <a:r>
              <a:rPr lang="en-US" dirty="0" smtClean="0"/>
              <a:t>as a </a:t>
            </a:r>
            <a:r>
              <a:rPr lang="en-US" dirty="0" err="1" smtClean="0"/>
              <a:t>ciphersuite</a:t>
            </a:r>
            <a:r>
              <a:rPr lang="en-US" dirty="0" smtClean="0"/>
              <a:t> for TLS (2001) (not moved forward)</a:t>
            </a:r>
          </a:p>
          <a:p>
            <a:pPr lvl="1"/>
            <a:r>
              <a:rPr lang="en-US" dirty="0" smtClean="0"/>
              <a:t>as a hybrid mode </a:t>
            </a:r>
            <a:r>
              <a:rPr lang="en-US" dirty="0"/>
              <a:t>for TLS </a:t>
            </a:r>
            <a:endParaRPr lang="en-US" dirty="0" smtClean="0"/>
          </a:p>
          <a:p>
            <a:pPr lvl="2"/>
            <a:r>
              <a:rPr lang="en-US" dirty="0" smtClean="0"/>
              <a:t>draft-whyte-qsh-tls12-00 (2015)</a:t>
            </a:r>
          </a:p>
          <a:p>
            <a:r>
              <a:rPr lang="en-US" dirty="0" smtClean="0"/>
              <a:t>The key size is larger than RSA at the same security strength but manageable</a:t>
            </a:r>
          </a:p>
          <a:p>
            <a:r>
              <a:rPr lang="en-US" dirty="0" smtClean="0"/>
              <a:t>The performance is compatible with  RSA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80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Lattice Based </a:t>
            </a:r>
            <a:r>
              <a:rPr lang="en-US" dirty="0" smtClean="0"/>
              <a:t>Cryptosystem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More lattice </a:t>
            </a:r>
            <a:r>
              <a:rPr lang="en-US" dirty="0"/>
              <a:t>based cryptosystems are </a:t>
            </a:r>
            <a:r>
              <a:rPr lang="en-US" dirty="0" smtClean="0"/>
              <a:t>proposed based </a:t>
            </a:r>
            <a:r>
              <a:rPr lang="en-US" dirty="0"/>
              <a:t>on </a:t>
            </a:r>
            <a:r>
              <a:rPr lang="en-US" dirty="0" smtClean="0"/>
              <a:t>different </a:t>
            </a:r>
            <a:r>
              <a:rPr lang="en-US" dirty="0"/>
              <a:t>hard problems in lattice </a:t>
            </a:r>
            <a:endParaRPr lang="en-US" dirty="0" smtClean="0"/>
          </a:p>
          <a:p>
            <a:pPr lvl="1"/>
            <a:r>
              <a:rPr lang="en-US" dirty="0" smtClean="0"/>
              <a:t>Classical hard problems </a:t>
            </a:r>
          </a:p>
          <a:p>
            <a:pPr lvl="2"/>
            <a:r>
              <a:rPr lang="en-US" dirty="0"/>
              <a:t>Shortest Vector Problem (SVP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Closest Vector Problem (CVP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Approximation version of SVP and CVP </a:t>
            </a:r>
          </a:p>
          <a:p>
            <a:pPr lvl="1"/>
            <a:r>
              <a:rPr lang="en-US" dirty="0"/>
              <a:t>Additional </a:t>
            </a:r>
          </a:p>
          <a:p>
            <a:pPr lvl="2"/>
            <a:r>
              <a:rPr lang="en-US" dirty="0"/>
              <a:t>Decisional Shortest Vector Problem (</a:t>
            </a:r>
            <a:r>
              <a:rPr lang="en-US" dirty="0" err="1"/>
              <a:t>GapSVP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Bounded Distance Decoding (BDD) </a:t>
            </a:r>
          </a:p>
          <a:p>
            <a:pPr lvl="2"/>
            <a:r>
              <a:rPr lang="en-US" dirty="0"/>
              <a:t>Small Integer Solutions (SIS) </a:t>
            </a:r>
          </a:p>
          <a:p>
            <a:pPr lvl="2"/>
            <a:r>
              <a:rPr lang="en-US" dirty="0"/>
              <a:t>Shortest Independent Vector Problem (SIVP) </a:t>
            </a:r>
          </a:p>
          <a:p>
            <a:pPr lvl="2"/>
            <a:r>
              <a:rPr lang="en-US" dirty="0"/>
              <a:t>Learning With Errors (LWE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Provably secure version of NTRU encryption is less efficient</a:t>
            </a:r>
          </a:p>
          <a:p>
            <a:r>
              <a:rPr lang="en-US" dirty="0" smtClean="0"/>
              <a:t>Early proposed lattice based signature schemes like early version of </a:t>
            </a:r>
            <a:r>
              <a:rPr lang="en-US" dirty="0" err="1" smtClean="0"/>
              <a:t>NTRUsign</a:t>
            </a:r>
            <a:r>
              <a:rPr lang="en-US" dirty="0" smtClean="0"/>
              <a:t> was found vulnerable to attacks and the improved proposals are relatively new (2012-2013)</a:t>
            </a:r>
          </a:p>
          <a:p>
            <a:r>
              <a:rPr lang="en-US" dirty="0" smtClean="0"/>
              <a:t>Lattice has been used to construct fully homomorphic encryption and other cryptographic schemes beyond encryption and signature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64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</a:t>
            </a:r>
            <a:r>
              <a:rPr lang="en-US" dirty="0"/>
              <a:t>B</a:t>
            </a:r>
            <a:r>
              <a:rPr lang="en-US" dirty="0" smtClean="0"/>
              <a:t>ased Signatures -1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original idea was presented </a:t>
            </a:r>
            <a:r>
              <a:rPr lang="en-US" dirty="0"/>
              <a:t>as </a:t>
            </a:r>
            <a:r>
              <a:rPr lang="en-US" dirty="0" err="1" smtClean="0"/>
              <a:t>Merkle</a:t>
            </a:r>
            <a:r>
              <a:rPr lang="en-US" dirty="0" smtClean="0"/>
              <a:t> </a:t>
            </a:r>
            <a:r>
              <a:rPr lang="en-US" dirty="0"/>
              <a:t>signature </a:t>
            </a:r>
            <a:r>
              <a:rPr lang="en-US" dirty="0" smtClean="0"/>
              <a:t>scheme (MSS) in 1979</a:t>
            </a:r>
          </a:p>
          <a:p>
            <a:r>
              <a:rPr lang="en-US" dirty="0" smtClean="0"/>
              <a:t>The keys are represented as a tree</a:t>
            </a:r>
          </a:p>
          <a:p>
            <a:pPr lvl="1"/>
            <a:r>
              <a:rPr lang="en-US" dirty="0" smtClean="0"/>
              <a:t>The one time public/private keys are represented as the leaves while the master public key is the root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Merkle</a:t>
            </a:r>
            <a:r>
              <a:rPr lang="en-US" dirty="0" smtClean="0"/>
              <a:t> tree can be used to sign limited number of messages</a:t>
            </a:r>
          </a:p>
          <a:p>
            <a:r>
              <a:rPr lang="en-US" dirty="0" smtClean="0"/>
              <a:t>It is </a:t>
            </a:r>
            <a:r>
              <a:rPr lang="en-US" dirty="0" err="1" smtClean="0"/>
              <a:t>stateful</a:t>
            </a:r>
            <a:r>
              <a:rPr lang="en-US" dirty="0" smtClean="0"/>
              <a:t> because each private key can be used only once</a:t>
            </a:r>
          </a:p>
          <a:p>
            <a:r>
              <a:rPr lang="en-US" dirty="0"/>
              <a:t>Hash based signature is based on well understood assumption on hash </a:t>
            </a:r>
            <a:r>
              <a:rPr lang="en-US" dirty="0" smtClean="0"/>
              <a:t>functions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72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</a:t>
            </a:r>
            <a:r>
              <a:rPr lang="en-US" dirty="0"/>
              <a:t>B</a:t>
            </a:r>
            <a:r>
              <a:rPr lang="en-US" dirty="0" smtClean="0"/>
              <a:t>ased Signatures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improved versions are more efficient with regard to the signature size and the maximum number of signatures each tree can be used to generate  </a:t>
            </a:r>
          </a:p>
          <a:p>
            <a:r>
              <a:rPr lang="en-US" dirty="0" smtClean="0"/>
              <a:t>Some stateless version of hash based signature was proposed </a:t>
            </a:r>
          </a:p>
          <a:p>
            <a:r>
              <a:rPr lang="en-US" dirty="0" smtClean="0"/>
              <a:t>The signature size is usually much larger than RSA, depending on the size of the tree, which determines the number of messages a tree can be used to sign  </a:t>
            </a:r>
          </a:p>
          <a:p>
            <a:r>
              <a:rPr lang="en-US" dirty="0" smtClean="0"/>
              <a:t>Encryption scheme cannot be built based on hash functions</a:t>
            </a:r>
          </a:p>
          <a:p>
            <a:r>
              <a:rPr lang="en-US" dirty="0" smtClean="0"/>
              <a:t>IETF has internet drafts on hash based signatures</a:t>
            </a:r>
          </a:p>
          <a:p>
            <a:pPr lvl="1"/>
            <a:r>
              <a:rPr lang="en-US" dirty="0"/>
              <a:t>XMSS: Extended Hash-Based </a:t>
            </a:r>
            <a:r>
              <a:rPr lang="en-US" dirty="0" smtClean="0"/>
              <a:t>Signatures (draft-irtf-cfrg-xmss-hash-based-signatures-01)</a:t>
            </a:r>
            <a:endParaRPr lang="en-US" dirty="0"/>
          </a:p>
          <a:p>
            <a:pPr lvl="1"/>
            <a:r>
              <a:rPr lang="en-US" dirty="0" smtClean="0"/>
              <a:t>Hash-Based Signatures (draft-mcgrew-hash-sigs-03)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6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Based Cryptosystems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</a:t>
            </a:r>
            <a:r>
              <a:rPr lang="en-US" dirty="0" err="1"/>
              <a:t>McEliece</a:t>
            </a:r>
            <a:r>
              <a:rPr lang="en-US" dirty="0"/>
              <a:t> </a:t>
            </a:r>
            <a:r>
              <a:rPr lang="en-US" dirty="0" smtClean="0"/>
              <a:t>cryptosystem was proposed in 1978</a:t>
            </a:r>
          </a:p>
          <a:p>
            <a:r>
              <a:rPr lang="en-US" dirty="0" smtClean="0"/>
              <a:t>It is built </a:t>
            </a:r>
            <a:r>
              <a:rPr lang="en-US" dirty="0"/>
              <a:t>on (binary) </a:t>
            </a:r>
            <a:r>
              <a:rPr lang="en-US" dirty="0" err="1"/>
              <a:t>Goppa</a:t>
            </a:r>
            <a:r>
              <a:rPr lang="en-US" dirty="0"/>
              <a:t> codes and its security is based on the </a:t>
            </a:r>
            <a:r>
              <a:rPr lang="en-US" dirty="0" smtClean="0"/>
              <a:t>syndrome decoding problem</a:t>
            </a:r>
            <a:endParaRPr lang="en-US" dirty="0"/>
          </a:p>
          <a:p>
            <a:r>
              <a:rPr lang="en-US" dirty="0" smtClean="0"/>
              <a:t>The original version of </a:t>
            </a:r>
            <a:r>
              <a:rPr lang="en-US" dirty="0" err="1" smtClean="0"/>
              <a:t>McEliece</a:t>
            </a:r>
            <a:r>
              <a:rPr lang="en-US" dirty="0" smtClean="0"/>
              <a:t> cryptosystem has million of bits key length</a:t>
            </a:r>
          </a:p>
          <a:p>
            <a:pPr lvl="1"/>
            <a:r>
              <a:rPr lang="en-US" dirty="0" smtClean="0"/>
              <a:t>Probably, this is the reason for not being adopted at the time it was proposed like RSA and DH</a:t>
            </a:r>
          </a:p>
          <a:p>
            <a:r>
              <a:rPr lang="en-US" dirty="0" smtClean="0"/>
              <a:t>The security stands well after almost 4 decades</a:t>
            </a:r>
          </a:p>
          <a:p>
            <a:r>
              <a:rPr lang="en-US" dirty="0" smtClean="0"/>
              <a:t>The optimized versions have been proposed to reduce the key to less than 10K/20K (public/private keys)</a:t>
            </a:r>
          </a:p>
          <a:p>
            <a:r>
              <a:rPr lang="en-US" dirty="0" smtClean="0"/>
              <a:t>The signature schemes are less mature and inefficient in this family</a:t>
            </a:r>
          </a:p>
          <a:p>
            <a:r>
              <a:rPr lang="en-US" dirty="0" smtClean="0"/>
              <a:t>So far, no known standard organization has approached coding based cryptosystems</a:t>
            </a:r>
          </a:p>
        </p:txBody>
      </p:sp>
    </p:spTree>
    <p:extLst>
      <p:ext uri="{BB962C8B-B14F-4D97-AF65-F5344CB8AC3E}">
        <p14:creationId xmlns:p14="http://schemas.microsoft.com/office/powerpoint/2010/main" val="394565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Multivariate Cryptographic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This family of cryptographic schemes is based on the problem of solving a system of quadratic equations</a:t>
            </a:r>
          </a:p>
          <a:p>
            <a:r>
              <a:rPr lang="en-US" dirty="0" smtClean="0"/>
              <a:t>The first scheme </a:t>
            </a:r>
            <a:r>
              <a:rPr lang="en-US" dirty="0"/>
              <a:t>C</a:t>
            </a:r>
            <a:r>
              <a:rPr lang="en-US" dirty="0" smtClean="0"/>
              <a:t>* in this family was proposed in 1988</a:t>
            </a:r>
          </a:p>
          <a:p>
            <a:r>
              <a:rPr lang="en-US" dirty="0" smtClean="0"/>
              <a:t>After that, the family has been extended quickly to many schemes</a:t>
            </a:r>
          </a:p>
          <a:p>
            <a:r>
              <a:rPr lang="en-US" dirty="0" smtClean="0"/>
              <a:t>The structure is considered more suitable for signatures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key sizes are generally large, while the signatures are small</a:t>
            </a:r>
          </a:p>
          <a:p>
            <a:r>
              <a:rPr lang="en-US" dirty="0" smtClean="0"/>
              <a:t>No standard organization is currently known to consider multivariate cryptosystems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family has evolved very fast with many variants</a:t>
            </a:r>
          </a:p>
        </p:txBody>
      </p:sp>
    </p:spTree>
    <p:extLst>
      <p:ext uri="{BB962C8B-B14F-4D97-AF65-F5344CB8AC3E}">
        <p14:creationId xmlns:p14="http://schemas.microsoft.com/office/powerpoint/2010/main" val="358182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Standard Related Activities on PQC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Three ETSI three Quantum-Safe Workshops since 2013</a:t>
            </a:r>
          </a:p>
          <a:p>
            <a:r>
              <a:rPr lang="en-US" dirty="0" smtClean="0"/>
              <a:t>ETSI quantum-safe cryptography white paper - 2014</a:t>
            </a:r>
          </a:p>
          <a:p>
            <a:r>
              <a:rPr lang="en-US" dirty="0"/>
              <a:t>NIST Workshop on Cybersecurity in a Post-Quantum </a:t>
            </a:r>
            <a:r>
              <a:rPr lang="en-US" dirty="0" smtClean="0"/>
              <a:t>World 2015</a:t>
            </a:r>
          </a:p>
          <a:p>
            <a:r>
              <a:rPr lang="en-US" dirty="0" smtClean="0"/>
              <a:t>ISO/IEC JTC 1 SC27 Study Period on Quantum Computing </a:t>
            </a:r>
            <a:r>
              <a:rPr lang="en-US" dirty="0"/>
              <a:t>Resistant Cryptography April – October 2015</a:t>
            </a:r>
          </a:p>
          <a:p>
            <a:pPr lvl="1"/>
            <a:r>
              <a:rPr lang="en-US" dirty="0" smtClean="0"/>
              <a:t>Received contributions from Japan and Russia</a:t>
            </a:r>
          </a:p>
          <a:p>
            <a:pPr lvl="1"/>
            <a:r>
              <a:rPr lang="en-US" dirty="0" smtClean="0"/>
              <a:t>The study period is extended to April 2016</a:t>
            </a:r>
          </a:p>
          <a:p>
            <a:r>
              <a:rPr lang="en-US" dirty="0"/>
              <a:t>PQCRYPTO project in the </a:t>
            </a:r>
            <a:r>
              <a:rPr lang="en-US" dirty="0" smtClean="0"/>
              <a:t>EU 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nitial recommendation September 2015</a:t>
            </a:r>
          </a:p>
          <a:p>
            <a:pPr lvl="2"/>
            <a:r>
              <a:rPr lang="en-US" dirty="0" smtClean="0"/>
              <a:t>Public </a:t>
            </a:r>
            <a:r>
              <a:rPr lang="en-US" dirty="0"/>
              <a:t>key encryption - </a:t>
            </a:r>
            <a:r>
              <a:rPr lang="en-US" dirty="0" err="1"/>
              <a:t>McEliece</a:t>
            </a:r>
            <a:r>
              <a:rPr lang="en-US" dirty="0"/>
              <a:t> with binary </a:t>
            </a:r>
            <a:r>
              <a:rPr lang="en-US" dirty="0" err="1"/>
              <a:t>Goppa</a:t>
            </a:r>
            <a:r>
              <a:rPr lang="en-US" dirty="0"/>
              <a:t> codes </a:t>
            </a:r>
            <a:r>
              <a:rPr lang="en-US" dirty="0" smtClean="0"/>
              <a:t>(with parameter specification)</a:t>
            </a:r>
          </a:p>
          <a:p>
            <a:pPr lvl="3"/>
            <a:r>
              <a:rPr lang="en-US" dirty="0" smtClean="0"/>
              <a:t>Other choice </a:t>
            </a:r>
            <a:r>
              <a:rPr lang="en-US" dirty="0"/>
              <a:t>under evaluation: (1) Quasi-cyclic MDPC (2) </a:t>
            </a:r>
            <a:r>
              <a:rPr lang="en-US" dirty="0" err="1" smtClean="0"/>
              <a:t>Stehl</a:t>
            </a:r>
            <a:r>
              <a:rPr lang="en-US" dirty="0" err="1" smtClean="0">
                <a:latin typeface="Sylfaen"/>
              </a:rPr>
              <a:t>é</a:t>
            </a:r>
            <a:r>
              <a:rPr lang="en-US" dirty="0" smtClean="0">
                <a:latin typeface="Sylfaen"/>
              </a:rPr>
              <a:t> - </a:t>
            </a:r>
            <a:r>
              <a:rPr lang="en-US" dirty="0" err="1" smtClean="0"/>
              <a:t>Steinfeld</a:t>
            </a:r>
            <a:r>
              <a:rPr lang="en-US" dirty="0" smtClean="0"/>
              <a:t> provably secure version NTRU </a:t>
            </a:r>
          </a:p>
          <a:p>
            <a:pPr lvl="2"/>
            <a:r>
              <a:rPr lang="en-US" dirty="0" smtClean="0"/>
              <a:t>Signature – hash based XMSS (</a:t>
            </a:r>
            <a:r>
              <a:rPr lang="en-US" dirty="0" err="1" smtClean="0"/>
              <a:t>stateful</a:t>
            </a:r>
            <a:r>
              <a:rPr lang="en-US" dirty="0"/>
              <a:t>) and </a:t>
            </a:r>
            <a:r>
              <a:rPr lang="en-US" dirty="0" smtClean="0"/>
              <a:t>SPHINCS-256 (Stateless)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75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Challenges on Timing to Start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How far are we from Q-era?</a:t>
            </a:r>
          </a:p>
          <a:p>
            <a:pPr lvl="1"/>
            <a:r>
              <a:rPr lang="en-US" dirty="0" smtClean="0"/>
              <a:t>Engineers predict that within the next 20 or so years sufficiently large quantum computers will be built to break essentially all public key schemes currently in use </a:t>
            </a:r>
          </a:p>
          <a:p>
            <a:r>
              <a:rPr lang="en-US" dirty="0" smtClean="0"/>
              <a:t>Five years is a minimum estimation to come up with generally acceptable standards</a:t>
            </a:r>
          </a:p>
          <a:p>
            <a:r>
              <a:rPr lang="en-US" dirty="0" smtClean="0"/>
              <a:t>Another five years are needed to deliver the products to the market and also to make the transition</a:t>
            </a:r>
          </a:p>
          <a:p>
            <a:r>
              <a:rPr lang="en-US" dirty="0"/>
              <a:t>T</a:t>
            </a:r>
            <a:r>
              <a:rPr lang="en-US" dirty="0" smtClean="0"/>
              <a:t>o provide 5-10 years backward “confidentiality”, it is already not too early to consider standardization</a:t>
            </a:r>
          </a:p>
        </p:txBody>
      </p:sp>
    </p:spTree>
    <p:extLst>
      <p:ext uri="{BB962C8B-B14F-4D97-AF65-F5344CB8AC3E}">
        <p14:creationId xmlns:p14="http://schemas.microsoft.com/office/powerpoint/2010/main" val="305345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on Selection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Compared with 20-30 years ago, more security concepts are introduced </a:t>
            </a:r>
          </a:p>
          <a:p>
            <a:pPr lvl="1"/>
            <a:r>
              <a:rPr lang="en-US" dirty="0" smtClean="0"/>
              <a:t>How much to weigh security proofs</a:t>
            </a:r>
          </a:p>
          <a:p>
            <a:pPr lvl="1"/>
            <a:r>
              <a:rPr lang="en-US" dirty="0" smtClean="0"/>
              <a:t>Which security definitions shall we use</a:t>
            </a:r>
          </a:p>
          <a:p>
            <a:r>
              <a:rPr lang="en-US" dirty="0" smtClean="0"/>
              <a:t>New research results appear constantly on PQC, e.g. break an existing system and/or propose an improved version</a:t>
            </a:r>
          </a:p>
          <a:p>
            <a:pPr lvl="1"/>
            <a:r>
              <a:rPr lang="en-US" dirty="0" smtClean="0"/>
              <a:t>What will happen on the way to standardize, if</a:t>
            </a:r>
          </a:p>
          <a:p>
            <a:pPr lvl="2"/>
            <a:r>
              <a:rPr lang="en-US" dirty="0" smtClean="0"/>
              <a:t>Weaknesses are discovered, or</a:t>
            </a:r>
          </a:p>
          <a:p>
            <a:pPr lvl="2"/>
            <a:r>
              <a:rPr lang="en-US" dirty="0" smtClean="0"/>
              <a:t>An improved version is significantly better</a:t>
            </a:r>
          </a:p>
        </p:txBody>
      </p:sp>
    </p:spTree>
    <p:extLst>
      <p:ext uri="{BB962C8B-B14F-4D97-AF65-F5344CB8AC3E}">
        <p14:creationId xmlns:p14="http://schemas.microsoft.com/office/powerpoint/2010/main" val="230159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Challenges on Migration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Key size and signature size are significantly larger than currently deployed cryptosystems, e.g.</a:t>
            </a:r>
          </a:p>
          <a:p>
            <a:pPr lvl="1"/>
            <a:r>
              <a:rPr lang="en-US" dirty="0" err="1" smtClean="0"/>
              <a:t>McEliece</a:t>
            </a:r>
            <a:r>
              <a:rPr lang="en-US" dirty="0" smtClean="0"/>
              <a:t> has millions of bits public key</a:t>
            </a:r>
          </a:p>
          <a:p>
            <a:pPr lvl="1"/>
            <a:r>
              <a:rPr lang="en-US" dirty="0" smtClean="0"/>
              <a:t>Hash based signature XMSS has signature size 19k bits (for 2</a:t>
            </a:r>
            <a:r>
              <a:rPr lang="en-US" baseline="30000" dirty="0" smtClean="0"/>
              <a:t>20</a:t>
            </a:r>
            <a:r>
              <a:rPr lang="en-US" dirty="0"/>
              <a:t> </a:t>
            </a:r>
            <a:r>
              <a:rPr lang="en-US" dirty="0" smtClean="0"/>
              <a:t>signs)</a:t>
            </a:r>
          </a:p>
          <a:p>
            <a:r>
              <a:rPr lang="en-US" dirty="0" smtClean="0"/>
              <a:t>Signature and encryption are not from the same family, not like RSA</a:t>
            </a:r>
          </a:p>
          <a:p>
            <a:pPr lvl="1"/>
            <a:r>
              <a:rPr lang="en-US" dirty="0" smtClean="0"/>
              <a:t>Encryption (Coding based and lattice based)</a:t>
            </a:r>
          </a:p>
          <a:p>
            <a:pPr lvl="1"/>
            <a:r>
              <a:rPr lang="en-US" dirty="0" smtClean="0"/>
              <a:t>Signature (hash based and multivariate)</a:t>
            </a:r>
          </a:p>
          <a:p>
            <a:r>
              <a:rPr lang="en-US" dirty="0" smtClean="0"/>
              <a:t>To provide perfect forward secrecy for key establishment</a:t>
            </a:r>
          </a:p>
          <a:p>
            <a:pPr lvl="1"/>
            <a:r>
              <a:rPr lang="en-US" dirty="0" smtClean="0"/>
              <a:t>Use one time public key</a:t>
            </a:r>
          </a:p>
          <a:p>
            <a:pPr lvl="2"/>
            <a:r>
              <a:rPr lang="en-US" dirty="0" smtClean="0"/>
              <a:t>Need at least three messages</a:t>
            </a:r>
          </a:p>
          <a:p>
            <a:pPr lvl="1"/>
            <a:r>
              <a:rPr lang="en-US" dirty="0" smtClean="0"/>
              <a:t>Use R-LWE key agreement</a:t>
            </a:r>
          </a:p>
          <a:p>
            <a:pPr lvl="2"/>
            <a:r>
              <a:rPr lang="en-US" dirty="0" smtClean="0"/>
              <a:t>Not as symmetric as </a:t>
            </a:r>
            <a:r>
              <a:rPr lang="en-US" dirty="0" err="1" smtClean="0"/>
              <a:t>Diffie</a:t>
            </a:r>
            <a:r>
              <a:rPr lang="en-US" dirty="0" smtClean="0"/>
              <a:t>-Hellman</a:t>
            </a:r>
          </a:p>
        </p:txBody>
      </p:sp>
    </p:spTree>
    <p:extLst>
      <p:ext uri="{BB962C8B-B14F-4D97-AF65-F5344CB8AC3E}">
        <p14:creationId xmlns:p14="http://schemas.microsoft.com/office/powerpoint/2010/main" val="238239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dirty="0" smtClean="0"/>
              <a:t>History of public key cryptography (PKC) standardization</a:t>
            </a:r>
          </a:p>
          <a:p>
            <a:r>
              <a:rPr lang="en-US" dirty="0" smtClean="0"/>
              <a:t>Post quantum cryptography (PQC) families</a:t>
            </a:r>
          </a:p>
          <a:p>
            <a:r>
              <a:rPr lang="en-US" dirty="0" smtClean="0"/>
              <a:t>Challenges in PQC standardization</a:t>
            </a:r>
          </a:p>
          <a:p>
            <a:r>
              <a:rPr lang="en-US" dirty="0" smtClean="0"/>
              <a:t>Move </a:t>
            </a:r>
            <a:r>
              <a:rPr lang="en-US" dirty="0" smtClean="0"/>
              <a:t>forward - Strategies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80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Challenges on </a:t>
            </a:r>
            <a:r>
              <a:rPr lang="en-US" sz="3600" dirty="0"/>
              <a:t>I</a:t>
            </a:r>
            <a:r>
              <a:rPr lang="en-US" sz="3600" dirty="0" smtClean="0"/>
              <a:t>ndustry’s Involvement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Academic community has been more enthusiastic on PQC than industry</a:t>
            </a:r>
          </a:p>
          <a:p>
            <a:pPr lvl="1"/>
            <a:r>
              <a:rPr lang="en-US" dirty="0" smtClean="0"/>
              <a:t>Many conferences/workshops</a:t>
            </a:r>
          </a:p>
          <a:p>
            <a:pPr lvl="1"/>
            <a:r>
              <a:rPr lang="en-US" dirty="0" smtClean="0"/>
              <a:t>Active research on the existing and new schemes</a:t>
            </a:r>
          </a:p>
          <a:p>
            <a:pPr lvl="1"/>
            <a:r>
              <a:rPr lang="en-US" dirty="0" smtClean="0"/>
              <a:t>Recommendations on potential PQC standardization candidates</a:t>
            </a:r>
          </a:p>
          <a:p>
            <a:r>
              <a:rPr lang="en-US" dirty="0" smtClean="0"/>
              <a:t>Possible reasons</a:t>
            </a:r>
          </a:p>
          <a:p>
            <a:pPr lvl="1"/>
            <a:r>
              <a:rPr lang="en-US" dirty="0" smtClean="0"/>
              <a:t>Replacing the old system implies investing resource</a:t>
            </a:r>
          </a:p>
          <a:p>
            <a:pPr lvl="1"/>
            <a:r>
              <a:rPr lang="en-US" dirty="0" smtClean="0"/>
              <a:t>The urgency is not clear because quantum computers are not available</a:t>
            </a:r>
          </a:p>
          <a:p>
            <a:pPr lvl="1"/>
            <a:r>
              <a:rPr lang="en-US" dirty="0" smtClean="0"/>
              <a:t>No outstanding winners among the candidates</a:t>
            </a:r>
          </a:p>
          <a:p>
            <a:r>
              <a:rPr lang="en-US" dirty="0" smtClean="0"/>
              <a:t>Industry involvement is critical</a:t>
            </a:r>
          </a:p>
          <a:p>
            <a:pPr lvl="1"/>
            <a:r>
              <a:rPr lang="en-US" dirty="0" smtClean="0"/>
              <a:t>Standardization needs input from industry to understand </a:t>
            </a:r>
          </a:p>
          <a:p>
            <a:pPr lvl="2"/>
            <a:r>
              <a:rPr lang="en-US" dirty="0" smtClean="0"/>
              <a:t>impact on current applications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ssues with any specific implementation environment</a:t>
            </a:r>
          </a:p>
        </p:txBody>
      </p:sp>
    </p:spTree>
    <p:extLst>
      <p:ext uri="{BB962C8B-B14F-4D97-AF65-F5344CB8AC3E}">
        <p14:creationId xmlns:p14="http://schemas.microsoft.com/office/powerpoint/2010/main" val="265730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Forward – Start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There is a long way to go from research literature to standards</a:t>
            </a:r>
          </a:p>
          <a:p>
            <a:pPr lvl="1"/>
            <a:r>
              <a:rPr lang="en-US" dirty="0" smtClean="0"/>
              <a:t>Concrete </a:t>
            </a:r>
            <a:r>
              <a:rPr lang="en-US" dirty="0"/>
              <a:t>details in </a:t>
            </a:r>
            <a:r>
              <a:rPr lang="en-US" dirty="0" smtClean="0"/>
              <a:t>algorithms </a:t>
            </a:r>
            <a:r>
              <a:rPr lang="en-US" dirty="0"/>
              <a:t>specifications</a:t>
            </a:r>
          </a:p>
          <a:p>
            <a:pPr lvl="2"/>
            <a:r>
              <a:rPr lang="en-US" dirty="0" smtClean="0"/>
              <a:t>Parameters (e.g. mathematics structures, key length)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adding methods</a:t>
            </a:r>
          </a:p>
          <a:p>
            <a:pPr lvl="2"/>
            <a:r>
              <a:rPr lang="en-US" dirty="0" smtClean="0"/>
              <a:t>Components (e.g. hash functions, key derivation functions, etc.)</a:t>
            </a:r>
          </a:p>
          <a:p>
            <a:r>
              <a:rPr lang="en-US" dirty="0" smtClean="0"/>
              <a:t>A lot of issues cannot be identified without actually developing standards</a:t>
            </a:r>
          </a:p>
          <a:p>
            <a:r>
              <a:rPr lang="en-US" dirty="0" smtClean="0"/>
              <a:t>A possible path is to </a:t>
            </a:r>
          </a:p>
          <a:p>
            <a:pPr lvl="1"/>
            <a:r>
              <a:rPr lang="en-US" dirty="0"/>
              <a:t>Start from </a:t>
            </a:r>
            <a:r>
              <a:rPr lang="en-US" dirty="0" smtClean="0"/>
              <a:t>specifying cryptography primitives</a:t>
            </a:r>
            <a:endParaRPr lang="en-US" dirty="0"/>
          </a:p>
          <a:p>
            <a:pPr lvl="1"/>
            <a:r>
              <a:rPr lang="en-US" dirty="0"/>
              <a:t>Integrate to protocols (like IKE, TLS)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795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Forward – Security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Compared with 30 years ago, we are more vulnerable to security failures</a:t>
            </a:r>
          </a:p>
          <a:p>
            <a:pPr lvl="1"/>
            <a:r>
              <a:rPr lang="en-US" dirty="0" smtClean="0"/>
              <a:t>Advanced infrastructure</a:t>
            </a:r>
          </a:p>
          <a:p>
            <a:pPr lvl="1"/>
            <a:r>
              <a:rPr lang="en-US" dirty="0" smtClean="0"/>
              <a:t>Pervasive network connection and information flow</a:t>
            </a:r>
          </a:p>
          <a:p>
            <a:r>
              <a:rPr lang="en-US" dirty="0" smtClean="0"/>
              <a:t>Security must be the first consideration</a:t>
            </a:r>
          </a:p>
          <a:p>
            <a:pPr lvl="1"/>
            <a:r>
              <a:rPr lang="en-US" dirty="0" smtClean="0"/>
              <a:t>Security proof adds confidence but should not be the solely considered criteria</a:t>
            </a:r>
          </a:p>
          <a:p>
            <a:pPr lvl="2"/>
            <a:r>
              <a:rPr lang="en-US" dirty="0" smtClean="0"/>
              <a:t>Still need to look into weak cases and physical attacks, like side channel attacks</a:t>
            </a:r>
          </a:p>
          <a:p>
            <a:pPr lvl="1"/>
            <a:r>
              <a:rPr lang="en-US" dirty="0" smtClean="0"/>
              <a:t>Assess security based on basic security definitions, e.g.</a:t>
            </a:r>
          </a:p>
          <a:p>
            <a:pPr lvl="2"/>
            <a:r>
              <a:rPr lang="en-US" dirty="0" smtClean="0"/>
              <a:t>IND-CCA2 for encryption</a:t>
            </a:r>
          </a:p>
          <a:p>
            <a:pPr lvl="2"/>
            <a:r>
              <a:rPr lang="en-US" dirty="0" smtClean="0"/>
              <a:t>EUF-CMA for signature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527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Forward - 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Adapt the existing protocols for 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arge keys/signatures</a:t>
            </a:r>
          </a:p>
          <a:p>
            <a:pPr lvl="1"/>
            <a:r>
              <a:rPr lang="en-US" dirty="0" smtClean="0"/>
              <a:t>New key agreement schemes</a:t>
            </a:r>
          </a:p>
          <a:p>
            <a:r>
              <a:rPr lang="en-US" dirty="0" smtClean="0"/>
              <a:t>Test implementation for different schemes</a:t>
            </a:r>
          </a:p>
          <a:p>
            <a:r>
              <a:rPr lang="en-US" dirty="0" smtClean="0"/>
              <a:t>Introduce cryptographic </a:t>
            </a:r>
            <a:r>
              <a:rPr lang="en-US" dirty="0"/>
              <a:t>agility </a:t>
            </a:r>
            <a:r>
              <a:rPr lang="en-US" dirty="0" smtClean="0"/>
              <a:t>in new designs</a:t>
            </a:r>
          </a:p>
        </p:txBody>
      </p:sp>
    </p:spTree>
    <p:extLst>
      <p:ext uri="{BB962C8B-B14F-4D97-AF65-F5344CB8AC3E}">
        <p14:creationId xmlns:p14="http://schemas.microsoft.com/office/powerpoint/2010/main" val="199164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Move Forward – Engage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Provide educational opportunities and raise awareness of quantum computing threaten</a:t>
            </a:r>
          </a:p>
          <a:p>
            <a:pPr lvl="1"/>
            <a:r>
              <a:rPr lang="en-US" dirty="0" smtClean="0"/>
              <a:t>Presentations and panels in the industry forums, standard organizations, etc. </a:t>
            </a:r>
          </a:p>
          <a:p>
            <a:r>
              <a:rPr lang="en-US" dirty="0" smtClean="0"/>
              <a:t>Make clear recommendations on</a:t>
            </a:r>
          </a:p>
          <a:p>
            <a:pPr lvl="1"/>
            <a:r>
              <a:rPr lang="en-US" dirty="0" smtClean="0"/>
              <a:t>A smaller pool of potential candidates (e.g. EU </a:t>
            </a:r>
            <a:r>
              <a:rPr lang="en-US" dirty="0" err="1" smtClean="0"/>
              <a:t>PQcrypto</a:t>
            </a:r>
            <a:r>
              <a:rPr lang="en-US" dirty="0" smtClean="0"/>
              <a:t> project)</a:t>
            </a:r>
          </a:p>
          <a:p>
            <a:r>
              <a:rPr lang="en-US" dirty="0" smtClean="0"/>
              <a:t>Promote research on PQC implementations to identify impacts and issues</a:t>
            </a:r>
          </a:p>
          <a:p>
            <a:pPr lvl="1"/>
            <a:r>
              <a:rPr lang="en-US" dirty="0" smtClean="0"/>
              <a:t>Prototype implementations and benchmarks</a:t>
            </a:r>
          </a:p>
        </p:txBody>
      </p:sp>
    </p:spTree>
    <p:extLst>
      <p:ext uri="{BB962C8B-B14F-4D97-AF65-F5344CB8AC3E}">
        <p14:creationId xmlns:p14="http://schemas.microsoft.com/office/powerpoint/2010/main" val="45494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the time to move forward on post-quantum cryptography standardization</a:t>
            </a:r>
          </a:p>
          <a:p>
            <a:r>
              <a:rPr lang="en-US" dirty="0" smtClean="0"/>
              <a:t>Security should be the basic and essential selection criteria</a:t>
            </a:r>
          </a:p>
          <a:p>
            <a:r>
              <a:rPr lang="en-US" dirty="0"/>
              <a:t>The situation is different from the first generation public key cryptography standards</a:t>
            </a:r>
          </a:p>
          <a:p>
            <a:r>
              <a:rPr lang="en-US" dirty="0" smtClean="0"/>
              <a:t>What we learnt in the past 40 years is still useful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9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2016 – 40 </a:t>
            </a:r>
            <a:r>
              <a:rPr lang="en-US" sz="3200" dirty="0" smtClean="0"/>
              <a:t>Years </a:t>
            </a:r>
            <a:r>
              <a:rPr lang="en-US" sz="3200" dirty="0" smtClean="0"/>
              <a:t>Anniversary of </a:t>
            </a:r>
            <a:br>
              <a:rPr lang="en-US" sz="3200" dirty="0" smtClean="0"/>
            </a:br>
            <a:r>
              <a:rPr lang="en-US" sz="3200" dirty="0" smtClean="0"/>
              <a:t>Public Key Cryptography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40 years ago, public key cryptography was presented as a fascinating research idea</a:t>
            </a:r>
          </a:p>
          <a:p>
            <a:r>
              <a:rPr lang="en-US" dirty="0" smtClean="0"/>
              <a:t>Today, public key cryptography has become the corner stone of information and communication security </a:t>
            </a:r>
          </a:p>
          <a:p>
            <a:pPr lvl="1"/>
            <a:r>
              <a:rPr lang="en-US" dirty="0" smtClean="0"/>
              <a:t>Public key cryptography schemes have been specified in the standards (IEEE P1363, IETF, NIST, X9, ISO/IEC, TCG, etc.) for different applications</a:t>
            </a:r>
          </a:p>
          <a:p>
            <a:r>
              <a:rPr lang="en-US" dirty="0" smtClean="0"/>
              <a:t>Public key cryptography is used in every dimension of the cyber space</a:t>
            </a:r>
          </a:p>
        </p:txBody>
      </p:sp>
    </p:spTree>
    <p:extLst>
      <p:ext uri="{BB962C8B-B14F-4D97-AF65-F5344CB8AC3E}">
        <p14:creationId xmlns:p14="http://schemas.microsoft.com/office/powerpoint/2010/main" val="342753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Recapture the History</a:t>
            </a:r>
            <a:endParaRPr lang="en-US" dirty="0"/>
          </a:p>
        </p:txBody>
      </p:sp>
      <p:sp>
        <p:nvSpPr>
          <p:cNvPr id="3" name="Chevron 2"/>
          <p:cNvSpPr/>
          <p:nvPr/>
        </p:nvSpPr>
        <p:spPr>
          <a:xfrm>
            <a:off x="303375" y="2956841"/>
            <a:ext cx="2803021" cy="1452785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1976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Ideas of PKC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2286000" y="2956840"/>
            <a:ext cx="2667001" cy="1452785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1980s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Internet  Business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D</a:t>
            </a:r>
            <a:r>
              <a:rPr lang="en-US" sz="1600" dirty="0" smtClean="0">
                <a:solidFill>
                  <a:schemeClr val="bg1"/>
                </a:solidFill>
              </a:rPr>
              <a:t>emand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4267201" y="2956841"/>
            <a:ext cx="2895600" cy="1452785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1990s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Standardization</a:t>
            </a:r>
          </a:p>
        </p:txBody>
      </p:sp>
      <p:sp>
        <p:nvSpPr>
          <p:cNvPr id="15" name="Chevron 14"/>
          <p:cNvSpPr/>
          <p:nvPr/>
        </p:nvSpPr>
        <p:spPr>
          <a:xfrm>
            <a:off x="6475575" y="2956839"/>
            <a:ext cx="2668425" cy="1452785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2000 </a:t>
            </a:r>
            <a:r>
              <a:rPr lang="en-US" sz="1600" dirty="0" smtClean="0">
                <a:solidFill>
                  <a:schemeClr val="bg1"/>
                </a:solidFill>
                <a:sym typeface="Symbol"/>
              </a:rPr>
              <a:t></a:t>
            </a:r>
            <a:endParaRPr lang="en-US" sz="1600" dirty="0" smtClean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Adoptions</a:t>
            </a:r>
          </a:p>
        </p:txBody>
      </p:sp>
    </p:spTree>
    <p:extLst>
      <p:ext uri="{BB962C8B-B14F-4D97-AF65-F5344CB8AC3E}">
        <p14:creationId xmlns:p14="http://schemas.microsoft.com/office/powerpoint/2010/main" val="74051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Public Key Cryptography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57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Most widely deployed public key cryptography schemes are based on either </a:t>
            </a:r>
          </a:p>
          <a:p>
            <a:pPr lvl="1"/>
            <a:r>
              <a:rPr lang="en-US" dirty="0" smtClean="0"/>
              <a:t>Factorization problem, e.g.</a:t>
            </a:r>
          </a:p>
          <a:p>
            <a:pPr lvl="2"/>
            <a:r>
              <a:rPr lang="en-US" dirty="0" smtClean="0"/>
              <a:t>RSA encryption and RSA signature</a:t>
            </a:r>
          </a:p>
          <a:p>
            <a:pPr lvl="1"/>
            <a:r>
              <a:rPr lang="en-US" dirty="0" smtClean="0"/>
              <a:t>Discrete logarithm problem (CDH problem, DDH problem, etc.) e.g.</a:t>
            </a:r>
          </a:p>
          <a:p>
            <a:pPr lvl="2"/>
            <a:r>
              <a:rPr lang="en-US" dirty="0" smtClean="0"/>
              <a:t>DSA, DH, MQV</a:t>
            </a:r>
          </a:p>
          <a:p>
            <a:r>
              <a:rPr lang="en-US" sz="2800" dirty="0" smtClean="0"/>
              <a:t>These problems are hard under the conventional computing techniques 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1200"/>
            <a:ext cx="6865620" cy="3657600"/>
          </a:xfrm>
          <a:prstGeom prst="rect">
            <a:avLst/>
          </a:prstGeom>
          <a:noFill/>
          <a:ln w="19050" cmpd="dbl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376474"/>
            <a:ext cx="6039029" cy="2743200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147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Quantum </a:t>
            </a:r>
            <a:r>
              <a:rPr lang="en-US" sz="3600" dirty="0" smtClean="0"/>
              <a:t>Computing Technology and Its Implications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7724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Quantum computing changed what we have believed  about the hardness</a:t>
            </a:r>
          </a:p>
          <a:p>
            <a:pPr lvl="1"/>
            <a:r>
              <a:rPr lang="en-US" sz="1900" dirty="0" smtClean="0"/>
              <a:t>Using </a:t>
            </a:r>
            <a:r>
              <a:rPr lang="en-US" sz="1900" dirty="0"/>
              <a:t>quantum </a:t>
            </a:r>
            <a:r>
              <a:rPr lang="en-US" sz="1900" dirty="0" smtClean="0"/>
              <a:t>computers, </a:t>
            </a:r>
            <a:r>
              <a:rPr lang="en-US" sz="1900" dirty="0"/>
              <a:t>to factor an integer </a:t>
            </a:r>
            <a:r>
              <a:rPr lang="en-US" sz="1900" i="1" dirty="0" smtClean="0"/>
              <a:t>n</a:t>
            </a:r>
            <a:r>
              <a:rPr lang="en-US" sz="1900" dirty="0" smtClean="0"/>
              <a:t>, </a:t>
            </a:r>
            <a:r>
              <a:rPr lang="en-US" sz="1900" dirty="0"/>
              <a:t>Shor's algorithm runs in polynomial time </a:t>
            </a:r>
            <a:endParaRPr lang="en-US" sz="1900" dirty="0" smtClean="0"/>
          </a:p>
          <a:p>
            <a:pPr lvl="1"/>
            <a:r>
              <a:rPr lang="en-US" sz="1900" dirty="0" smtClean="0"/>
              <a:t>The discrete logarithm problem can be solved in the same scale of the complexity </a:t>
            </a:r>
          </a:p>
          <a:p>
            <a:r>
              <a:rPr lang="en-US" sz="2000" dirty="0" smtClean="0"/>
              <a:t>With such results, all the public key cryptosystems deployed since 1980s must be replaced with the quantum resistance counterparts in the quantum computing era</a:t>
            </a:r>
          </a:p>
          <a:p>
            <a:r>
              <a:rPr lang="en-US" sz="2200" dirty="0" smtClean="0"/>
              <a:t>Grover's search algorithm proffers a quadratic speedup on search problems</a:t>
            </a:r>
          </a:p>
          <a:p>
            <a:pPr lvl="1"/>
            <a:r>
              <a:rPr lang="en-US" sz="1800" dirty="0" smtClean="0"/>
              <a:t>The impact to the symmetric key cryptography system is to push for larger key/hash size (</a:t>
            </a:r>
            <a:r>
              <a:rPr lang="en-US" sz="1800" dirty="0" smtClean="0">
                <a:sym typeface="Symbol"/>
              </a:rPr>
              <a:t></a:t>
            </a:r>
            <a:r>
              <a:rPr lang="en-US" sz="1800" dirty="0" smtClean="0"/>
              <a:t>2 times larger)</a:t>
            </a:r>
          </a:p>
          <a:p>
            <a:r>
              <a:rPr lang="en-US" sz="2200" dirty="0" smtClean="0"/>
              <a:t>In order to protect the information and communication systems in quantum era, we need to introduce cryptographic schemes which are  quantum computing resistant</a:t>
            </a:r>
          </a:p>
        </p:txBody>
      </p:sp>
    </p:spTree>
    <p:extLst>
      <p:ext uri="{BB962C8B-B14F-4D97-AF65-F5344CB8AC3E}">
        <p14:creationId xmlns:p14="http://schemas.microsoft.com/office/powerpoint/2010/main" val="110644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Post Quantum Cryptography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main categories of PQC schemes</a:t>
            </a:r>
          </a:p>
          <a:p>
            <a:pPr lvl="1"/>
            <a:r>
              <a:rPr lang="en-US" dirty="0" smtClean="0"/>
              <a:t>Lattice based (e.g. </a:t>
            </a:r>
            <a:r>
              <a:rPr lang="en-US" dirty="0" err="1" smtClean="0"/>
              <a:t>NTRUencrypt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Hash based signature (e.g. XMSS)</a:t>
            </a:r>
          </a:p>
          <a:p>
            <a:pPr lvl="1"/>
            <a:r>
              <a:rPr lang="en-US" dirty="0" smtClean="0"/>
              <a:t>Coding based (e.g. </a:t>
            </a:r>
            <a:r>
              <a:rPr lang="en-US" dirty="0" err="1" smtClean="0"/>
              <a:t>McEliece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Multivariate (e.g. Rainbow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Other </a:t>
            </a:r>
          </a:p>
          <a:p>
            <a:r>
              <a:rPr lang="en-US" dirty="0" smtClean="0"/>
              <a:t>Not all of the schemes were proposed recently for quantum resistant purpose</a:t>
            </a:r>
          </a:p>
          <a:p>
            <a:pPr lvl="1"/>
            <a:r>
              <a:rPr lang="en-US" dirty="0" smtClean="0"/>
              <a:t>Some of the schemes were proposed as early as in 1978 (about the same time when RSA and DH were proposed)</a:t>
            </a:r>
          </a:p>
          <a:p>
            <a:pPr lvl="1"/>
            <a:r>
              <a:rPr lang="en-US" dirty="0" smtClean="0"/>
              <a:t>Reconsidered recently for their quantum computing resistant property </a:t>
            </a:r>
          </a:p>
        </p:txBody>
      </p:sp>
    </p:spTree>
    <p:extLst>
      <p:ext uri="{BB962C8B-B14F-4D97-AF65-F5344CB8AC3E}">
        <p14:creationId xmlns:p14="http://schemas.microsoft.com/office/powerpoint/2010/main" val="39017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Move Towards PQC Standardization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more than 20 years experience in PKC standardization</a:t>
            </a:r>
          </a:p>
          <a:p>
            <a:r>
              <a:rPr lang="en-US" dirty="0" smtClean="0"/>
              <a:t>Will the experience be sufficient for developing PQC standards? </a:t>
            </a:r>
          </a:p>
          <a:p>
            <a:r>
              <a:rPr lang="en-US" dirty="0" smtClean="0"/>
              <a:t>In other words, do we know what we think we know?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44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Lattice </a:t>
            </a:r>
            <a:r>
              <a:rPr lang="en-US" dirty="0"/>
              <a:t>Based </a:t>
            </a:r>
            <a:r>
              <a:rPr lang="en-US" dirty="0" smtClean="0"/>
              <a:t>Cryptosystem</a:t>
            </a:r>
            <a:br>
              <a:rPr lang="en-US" dirty="0" smtClean="0"/>
            </a:br>
            <a:r>
              <a:rPr lang="en-US" sz="3600" dirty="0" smtClean="0"/>
              <a:t>- Early proposed schemes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924800" cy="381000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err="1" smtClean="0"/>
              <a:t>Ajtai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dirty="0" err="1"/>
              <a:t>Dwork</a:t>
            </a:r>
            <a:r>
              <a:rPr lang="en-US" sz="2000" dirty="0"/>
              <a:t> (1995) described a lattice-based public key cryptosystem </a:t>
            </a:r>
            <a:endParaRPr lang="en-US" sz="2000" dirty="0" smtClean="0"/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security proof showed that every instance of </a:t>
            </a:r>
            <a:r>
              <a:rPr lang="en-US" sz="2000" dirty="0" smtClean="0"/>
              <a:t>the unique </a:t>
            </a:r>
            <a:r>
              <a:rPr lang="en-US" sz="2000" dirty="0"/>
              <a:t>shortest vector problem could be transformed into a random instance of their </a:t>
            </a:r>
            <a:r>
              <a:rPr lang="en-US" sz="2000" dirty="0" smtClean="0"/>
              <a:t>cryptosystem with </a:t>
            </a:r>
            <a:r>
              <a:rPr lang="en-US" sz="2000" dirty="0"/>
              <a:t>high </a:t>
            </a:r>
            <a:r>
              <a:rPr lang="en-US" sz="2000" dirty="0" smtClean="0"/>
              <a:t>probability</a:t>
            </a:r>
          </a:p>
          <a:p>
            <a:pPr lvl="1"/>
            <a:r>
              <a:rPr lang="en-US" sz="2000" dirty="0" smtClean="0"/>
              <a:t>It encrypts one bit for each operation, not practical</a:t>
            </a:r>
          </a:p>
          <a:p>
            <a:r>
              <a:rPr lang="en-US" sz="2000" dirty="0" err="1"/>
              <a:t>Goldreich</a:t>
            </a:r>
            <a:r>
              <a:rPr lang="en-US" sz="2000" dirty="0"/>
              <a:t>, </a:t>
            </a:r>
            <a:r>
              <a:rPr lang="en-US" sz="2000" dirty="0" err="1"/>
              <a:t>Goldwasser</a:t>
            </a:r>
            <a:r>
              <a:rPr lang="en-US" sz="2000" dirty="0"/>
              <a:t>, and </a:t>
            </a:r>
            <a:r>
              <a:rPr lang="en-US" sz="2000" dirty="0" err="1"/>
              <a:t>Halevi</a:t>
            </a:r>
            <a:r>
              <a:rPr lang="en-US" sz="2000" dirty="0"/>
              <a:t> (1996) proposed a more practical lattice-based </a:t>
            </a:r>
            <a:r>
              <a:rPr lang="en-US" sz="2000" dirty="0" smtClean="0"/>
              <a:t>cryptosystem (GGH)</a:t>
            </a:r>
          </a:p>
          <a:p>
            <a:pPr lvl="1"/>
            <a:r>
              <a:rPr lang="en-US" sz="2000" dirty="0" smtClean="0"/>
              <a:t>GGH is fast</a:t>
            </a:r>
            <a:r>
              <a:rPr lang="en-US" sz="2000" dirty="0"/>
              <a:t>, but </a:t>
            </a:r>
            <a:r>
              <a:rPr lang="en-US" sz="2000" dirty="0" smtClean="0"/>
              <a:t>requires </a:t>
            </a:r>
            <a:r>
              <a:rPr lang="en-US" sz="2000" dirty="0"/>
              <a:t>megabyte-size public keys to be </a:t>
            </a:r>
            <a:r>
              <a:rPr lang="en-US" sz="2000" dirty="0" smtClean="0"/>
              <a:t>secure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NTRU was presented </a:t>
            </a:r>
            <a:r>
              <a:rPr lang="en-US" sz="2000" dirty="0"/>
              <a:t>in 1996 by </a:t>
            </a:r>
            <a:r>
              <a:rPr lang="en-US" sz="2000" dirty="0" err="1"/>
              <a:t>Hoffstein</a:t>
            </a:r>
            <a:r>
              <a:rPr lang="en-US" sz="2000" dirty="0"/>
              <a:t>, </a:t>
            </a:r>
            <a:r>
              <a:rPr lang="en-US" sz="2000" dirty="0" err="1"/>
              <a:t>Pipher</a:t>
            </a:r>
            <a:r>
              <a:rPr lang="en-US" sz="2000" dirty="0"/>
              <a:t> and </a:t>
            </a:r>
            <a:r>
              <a:rPr lang="en-US" sz="2000" dirty="0" smtClean="0"/>
              <a:t>Silverman</a:t>
            </a:r>
            <a:endParaRPr lang="en-US" sz="2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NTRU includes two algorithms</a:t>
            </a:r>
            <a:endParaRPr lang="en-US" sz="2000" dirty="0"/>
          </a:p>
          <a:p>
            <a:pPr lvl="1"/>
            <a:r>
              <a:rPr lang="en-US" sz="2000" dirty="0" err="1" smtClean="0"/>
              <a:t>NTRUencrypt</a:t>
            </a:r>
            <a:r>
              <a:rPr lang="en-US" sz="2000" dirty="0" smtClean="0"/>
              <a:t> </a:t>
            </a:r>
            <a:endParaRPr lang="en-US" sz="2000" dirty="0"/>
          </a:p>
          <a:p>
            <a:pPr lvl="1"/>
            <a:r>
              <a:rPr lang="en-US" sz="2000" dirty="0" err="1" smtClean="0"/>
              <a:t>NTRUsign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99" y="3886200"/>
            <a:ext cx="3286125" cy="284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731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12450</TotalTime>
  <Words>1883</Words>
  <Application>Microsoft Office PowerPoint</Application>
  <PresentationFormat>On-screen Show (4:3)</PresentationFormat>
  <Paragraphs>219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Sylfaen</vt:lpstr>
      <vt:lpstr>Symbol</vt:lpstr>
      <vt:lpstr>Wingdings</vt:lpstr>
      <vt:lpstr>Office Theme</vt:lpstr>
      <vt:lpstr>Challenges in Post Quantum Cryptography Standardization</vt:lpstr>
      <vt:lpstr>Outline</vt:lpstr>
      <vt:lpstr>2016 – 40 Years Anniversary of  Public Key Cryptography</vt:lpstr>
      <vt:lpstr>Recapture the History</vt:lpstr>
      <vt:lpstr>Public Key Cryptography</vt:lpstr>
      <vt:lpstr>Quantum Computing Technology and Its Implications</vt:lpstr>
      <vt:lpstr>Post Quantum Cryptography</vt:lpstr>
      <vt:lpstr>Move Towards PQC Standardization</vt:lpstr>
      <vt:lpstr>Lattice Based Cryptosystem - Early proposed schemes</vt:lpstr>
      <vt:lpstr>NTRUencrypt</vt:lpstr>
      <vt:lpstr>Lattice Based Cryptosystem</vt:lpstr>
      <vt:lpstr>Hash Based Signatures -1 </vt:lpstr>
      <vt:lpstr>Hash Based Signatures - 2</vt:lpstr>
      <vt:lpstr>Coding Based Cryptosystems</vt:lpstr>
      <vt:lpstr>Multivariate Cryptographic Schemes</vt:lpstr>
      <vt:lpstr>Standard Related Activities on PQC</vt:lpstr>
      <vt:lpstr>Challenges on Timing to Start</vt:lpstr>
      <vt:lpstr>Challenges on Selection Criteria</vt:lpstr>
      <vt:lpstr>Challenges on Migration </vt:lpstr>
      <vt:lpstr>Challenges on Industry’s Involvement</vt:lpstr>
      <vt:lpstr>Move Forward – Start Now</vt:lpstr>
      <vt:lpstr>Move Forward – Security Criteria</vt:lpstr>
      <vt:lpstr>Move Forward - Migration</vt:lpstr>
      <vt:lpstr>Move Forward – Engage Industry</vt:lpstr>
      <vt:lpstr>Summary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Post Quantum Cryptography Standardization</dc:title>
  <dc:creator>Chen, Lily</dc:creator>
  <cp:lastModifiedBy>Moody, Dustin</cp:lastModifiedBy>
  <cp:revision>115</cp:revision>
  <dcterms:created xsi:type="dcterms:W3CDTF">2015-11-16T14:26:06Z</dcterms:created>
  <dcterms:modified xsi:type="dcterms:W3CDTF">2015-12-02T20:29:36Z</dcterms:modified>
</cp:coreProperties>
</file>